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9" r:id="rId4"/>
    <p:sldId id="268" r:id="rId5"/>
    <p:sldId id="260" r:id="rId6"/>
    <p:sldId id="266" r:id="rId7"/>
    <p:sldId id="272" r:id="rId8"/>
    <p:sldId id="262" r:id="rId9"/>
    <p:sldId id="263" r:id="rId10"/>
    <p:sldId id="264" r:id="rId11"/>
    <p:sldId id="273" r:id="rId12"/>
    <p:sldId id="25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96CD0C-A8F7-4AA5-A1A9-09C02F236577}" v="41" dt="2024-04-04T07:41:46.390"/>
    <p1510:client id="{B351AF7D-3CB4-4454-9DC1-90B3D9A6F741}" v="11" dt="2024-04-04T07:39:40.563"/>
    <p1510:client id="{E580655C-4E89-0F4D-A23D-D159C2FEABC5}" v="1990" dt="2024-04-04T10:35:01.3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65"/>
  </p:normalViewPr>
  <p:slideViewPr>
    <p:cSldViewPr snapToGrid="0">
      <p:cViewPr varScale="1">
        <p:scale>
          <a:sx n="151" d="100"/>
          <a:sy n="151" d="100"/>
        </p:scale>
        <p:origin x="208"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55310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685822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76046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756065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163939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333840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dirty="0"/>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a:p>
        </p:txBody>
      </p:sp>
    </p:spTree>
    <p:extLst>
      <p:ext uri="{BB962C8B-B14F-4D97-AF65-F5344CB8AC3E}">
        <p14:creationId xmlns:p14="http://schemas.microsoft.com/office/powerpoint/2010/main" val="11709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816212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22768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21247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712588-04B1-427B-82EE-E8DB90309F08}" type="datetimeFigureOut">
              <a:rPr lang="en-US" dirty="0"/>
              <a:t>4/4/24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a:p>
        </p:txBody>
      </p:sp>
    </p:spTree>
    <p:extLst>
      <p:ext uri="{BB962C8B-B14F-4D97-AF65-F5344CB8AC3E}">
        <p14:creationId xmlns:p14="http://schemas.microsoft.com/office/powerpoint/2010/main" val="1368786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4/4/24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484332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4/4/24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19755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26112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4/4/24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a:p>
        </p:txBody>
      </p:sp>
    </p:spTree>
    <p:extLst>
      <p:ext uri="{BB962C8B-B14F-4D97-AF65-F5344CB8AC3E}">
        <p14:creationId xmlns:p14="http://schemas.microsoft.com/office/powerpoint/2010/main" val="855181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875433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4/4/24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8173433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plotly.com/javascript/time-series/" TargetMode="External"/><Relationship Id="rId3" Type="http://schemas.openxmlformats.org/officeDocument/2006/relationships/hyperlink" Target="https://api.unhcr.org/docs/refugee-statistics.html" TargetMode="External"/><Relationship Id="rId7" Type="http://schemas.openxmlformats.org/officeDocument/2006/relationships/hyperlink" Target="https://plotly.com/javascript/bubble-charts/" TargetMode="External"/><Relationship Id="rId2" Type="http://schemas.openxmlformats.org/officeDocument/2006/relationships/hyperlink" Target="https://www.unhcr.org/about-unhcr" TargetMode="External"/><Relationship Id="rId1" Type="http://schemas.openxmlformats.org/officeDocument/2006/relationships/slideLayout" Target="../slideLayouts/slideLayout2.xml"/><Relationship Id="rId6" Type="http://schemas.openxmlformats.org/officeDocument/2006/relationships/hyperlink" Target="https://masteringjs.io/tutorials/fundamentals/foreach-object" TargetMode="External"/><Relationship Id="rId5" Type="http://schemas.openxmlformats.org/officeDocument/2006/relationships/hyperlink" Target="https://blog.debugeverything.com/how-to-use-arrow-functions-with-javascript-filter/" TargetMode="External"/><Relationship Id="rId10" Type="http://schemas.openxmlformats.org/officeDocument/2006/relationships/hyperlink" Target="https://www.youtube.com/watch?v=drkpDLy92uA" TargetMode="External"/><Relationship Id="rId4" Type="http://schemas.openxmlformats.org/officeDocument/2006/relationships/hyperlink" Target="https://stackoverflow.com/questions/43121679/how-to-append-option-into-select-combo-box-in-d3" TargetMode="External"/><Relationship Id="rId9" Type="http://schemas.openxmlformats.org/officeDocument/2006/relationships/hyperlink" Target="https://www.youtube.com/watch?v=5L6h_MrNvsk"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www.unhcr.org/refugee-statistics/insights/explainers/forcibly-displaced-api.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unhcr.org/refugee-statistics/insights/explainers/forcibly-displaced-api.html"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unstats.un.org/unsd/statcom/51st-session/documents/BG-item-3n-compilers-manual-E.pdf" TargetMode="External"/><Relationship Id="rId2" Type="http://schemas.openxmlformats.org/officeDocument/2006/relationships/hyperlink" Target="https://unstats.un.org/unsd/demographic-social/Standards-and-Methods/files/Principles_and_Recommendations/International-Migration/2018_1746_EN_08-E.pdf" TargetMode="External"/><Relationship Id="rId1" Type="http://schemas.openxmlformats.org/officeDocument/2006/relationships/slideLayout" Target="../slideLayouts/slideLayout2.xml"/><Relationship Id="rId4" Type="http://schemas.openxmlformats.org/officeDocument/2006/relationships/hyperlink" Target="https://unstats.un.org/unsd/statcom/51st-session/documents/BG-item-3n-international-recommendations-on-IDP-statistics-E.pdf"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hyperlink" Target="https://www.naturalearthdata.com/" TargetMode="External"/><Relationship Id="rId4" Type="http://schemas.openxmlformats.org/officeDocument/2006/relationships/hyperlink" Target="https://github.com/datasets/geo-countries"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media" Target="../media/media2.mov"/><Relationship Id="rId7"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video" Target="../media/media3.mov"/><Relationship Id="rId5" Type="http://schemas.microsoft.com/office/2007/relationships/media" Target="../media/media3.mov"/><Relationship Id="rId10" Type="http://schemas.openxmlformats.org/officeDocument/2006/relationships/image" Target="../media/image9.png"/><Relationship Id="rId4" Type="http://schemas.openxmlformats.org/officeDocument/2006/relationships/video" Target="../media/media2.mov"/><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8" name="Group 87">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0" name="Straight Connector 89">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92" name="Straight Connector 91">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94"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6"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8" name="Isosceles Triangle 79">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0"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2"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4" name="Isosceles Triangle 83">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4" name="Isosceles Triangle 84">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106" name="Rectangle 105">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7" name="Rectangle 106">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8" name="Straight Connector 107">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9" name="Straight Connector 108">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10"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1"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2" name="Isosceles Triangle 98">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3"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5" name="Isosceles Triangle 102">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6" name="Freeform: Shape 104">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D758074-2186-14C3-9971-167FB6F574A7}"/>
              </a:ext>
            </a:extLst>
          </p:cNvPr>
          <p:cNvSpPr>
            <a:spLocks noGrp="1"/>
          </p:cNvSpPr>
          <p:nvPr>
            <p:ph type="ctrTitle"/>
          </p:nvPr>
        </p:nvSpPr>
        <p:spPr>
          <a:xfrm>
            <a:off x="7181723" y="609600"/>
            <a:ext cx="4512989" cy="2227730"/>
          </a:xfrm>
        </p:spPr>
        <p:txBody>
          <a:bodyPr vert="horz" lIns="91440" tIns="45720" rIns="91440" bIns="45720" rtlCol="0" anchor="ctr">
            <a:normAutofit/>
          </a:bodyPr>
          <a:lstStyle/>
          <a:p>
            <a:pPr algn="l"/>
            <a:r>
              <a:rPr lang="en-US" sz="3600">
                <a:solidFill>
                  <a:srgbClr val="FFFFFF"/>
                </a:solidFill>
              </a:rPr>
              <a:t>Project 3: Group 1</a:t>
            </a:r>
          </a:p>
        </p:txBody>
      </p:sp>
      <p:pic>
        <p:nvPicPr>
          <p:cNvPr id="4" name="Picture 3">
            <a:extLst>
              <a:ext uri="{FF2B5EF4-FFF2-40B4-BE49-F238E27FC236}">
                <a16:creationId xmlns:a16="http://schemas.microsoft.com/office/drawing/2014/main" id="{93B6016D-5F7A-C23B-44E6-081FCF858103}"/>
              </a:ext>
            </a:extLst>
          </p:cNvPr>
          <p:cNvPicPr>
            <a:picLocks noChangeAspect="1"/>
          </p:cNvPicPr>
          <p:nvPr/>
        </p:nvPicPr>
        <p:blipFill>
          <a:blip r:embed="rId2"/>
          <a:stretch>
            <a:fillRect/>
          </a:stretch>
        </p:blipFill>
        <p:spPr>
          <a:xfrm>
            <a:off x="158959" y="954513"/>
            <a:ext cx="6638652" cy="4481087"/>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3" name="Subtitle 2">
            <a:extLst>
              <a:ext uri="{FF2B5EF4-FFF2-40B4-BE49-F238E27FC236}">
                <a16:creationId xmlns:a16="http://schemas.microsoft.com/office/drawing/2014/main" id="{6C3E4BA0-3275-83BB-CD24-DF02F9D3C23F}"/>
              </a:ext>
            </a:extLst>
          </p:cNvPr>
          <p:cNvSpPr>
            <a:spLocks noGrp="1"/>
          </p:cNvSpPr>
          <p:nvPr>
            <p:ph type="subTitle" idx="1"/>
          </p:nvPr>
        </p:nvSpPr>
        <p:spPr>
          <a:xfrm>
            <a:off x="7181725" y="2837329"/>
            <a:ext cx="4512988" cy="3317938"/>
          </a:xfrm>
        </p:spPr>
        <p:txBody>
          <a:bodyPr vert="horz" lIns="91440" tIns="45720" rIns="91440" bIns="45720" rtlCol="0" anchor="t">
            <a:normAutofit/>
          </a:bodyPr>
          <a:lstStyle/>
          <a:p>
            <a:pPr algn="l">
              <a:buFont typeface="Wingdings 3" charset="2"/>
              <a:buChar char=""/>
            </a:pPr>
            <a:r>
              <a:rPr lang="en-US">
                <a:solidFill>
                  <a:srgbClr val="FFFFFF"/>
                </a:solidFill>
              </a:rPr>
              <a:t>Brett Osborne</a:t>
            </a:r>
          </a:p>
          <a:p>
            <a:pPr algn="l">
              <a:buFont typeface="Wingdings 3" charset="2"/>
              <a:buChar char=""/>
            </a:pPr>
            <a:r>
              <a:rPr lang="en-US">
                <a:solidFill>
                  <a:srgbClr val="FFFFFF"/>
                </a:solidFill>
              </a:rPr>
              <a:t>Caroline Jennings</a:t>
            </a:r>
          </a:p>
          <a:p>
            <a:pPr algn="l">
              <a:buFont typeface="Wingdings 3" charset="2"/>
              <a:buChar char=""/>
            </a:pPr>
            <a:r>
              <a:rPr lang="en-US">
                <a:solidFill>
                  <a:srgbClr val="FFFFFF"/>
                </a:solidFill>
              </a:rPr>
              <a:t>Jolly Joseph</a:t>
            </a:r>
          </a:p>
          <a:p>
            <a:pPr algn="l">
              <a:buFont typeface="Wingdings 3" charset="2"/>
              <a:buChar char=""/>
            </a:pPr>
            <a:r>
              <a:rPr lang="en-US">
                <a:solidFill>
                  <a:srgbClr val="FFFFFF"/>
                </a:solidFill>
              </a:rPr>
              <a:t>Ben Wruck</a:t>
            </a:r>
          </a:p>
        </p:txBody>
      </p:sp>
    </p:spTree>
    <p:extLst>
      <p:ext uri="{BB962C8B-B14F-4D97-AF65-F5344CB8AC3E}">
        <p14:creationId xmlns:p14="http://schemas.microsoft.com/office/powerpoint/2010/main" val="3528047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E61DF-6D7E-AE5F-7D92-3C95559B3DB2}"/>
              </a:ext>
            </a:extLst>
          </p:cNvPr>
          <p:cNvSpPr>
            <a:spLocks noGrp="1"/>
          </p:cNvSpPr>
          <p:nvPr>
            <p:ph type="title"/>
          </p:nvPr>
        </p:nvSpPr>
        <p:spPr/>
        <p:txBody>
          <a:bodyPr/>
          <a:lstStyle/>
          <a:p>
            <a:r>
              <a:rPr lang="en-US">
                <a:solidFill>
                  <a:srgbClr val="90C226"/>
                </a:solidFill>
              </a:rPr>
              <a:t>Tab 4: World map</a:t>
            </a:r>
          </a:p>
        </p:txBody>
      </p:sp>
      <p:sp>
        <p:nvSpPr>
          <p:cNvPr id="3" name="Content Placeholder 2">
            <a:extLst>
              <a:ext uri="{FF2B5EF4-FFF2-40B4-BE49-F238E27FC236}">
                <a16:creationId xmlns:a16="http://schemas.microsoft.com/office/drawing/2014/main" id="{4440F62B-4F39-52E9-6CC7-0CE0ABBD320B}"/>
              </a:ext>
            </a:extLst>
          </p:cNvPr>
          <p:cNvSpPr>
            <a:spLocks noGrp="1"/>
          </p:cNvSpPr>
          <p:nvPr>
            <p:ph idx="1"/>
          </p:nvPr>
        </p:nvSpPr>
        <p:spPr/>
        <p:txBody>
          <a:bodyPr vert="horz" lIns="91440" tIns="45720" rIns="91440" bIns="45720" rtlCol="0" anchor="t">
            <a:normAutofit/>
          </a:bodyPr>
          <a:lstStyle/>
          <a:p>
            <a:r>
              <a:rPr lang="en-US"/>
              <a:t>This feature was to consider the rates of asylum on a world scale. First, choose if you want to see a country's coo or </a:t>
            </a:r>
            <a:r>
              <a:rPr lang="en-US" err="1"/>
              <a:t>coa</a:t>
            </a:r>
            <a:r>
              <a:rPr lang="en-US"/>
              <a:t> movement, then follow through with which country you would like to view</a:t>
            </a:r>
          </a:p>
        </p:txBody>
      </p:sp>
    </p:spTree>
    <p:extLst>
      <p:ext uri="{BB962C8B-B14F-4D97-AF65-F5344CB8AC3E}">
        <p14:creationId xmlns:p14="http://schemas.microsoft.com/office/powerpoint/2010/main" val="37518708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BF21F-5451-8DFA-E5CD-247BCC46AC63}"/>
              </a:ext>
            </a:extLst>
          </p:cNvPr>
          <p:cNvSpPr>
            <a:spLocks noGrp="1"/>
          </p:cNvSpPr>
          <p:nvPr>
            <p:ph type="title"/>
          </p:nvPr>
        </p:nvSpPr>
        <p:spPr>
          <a:xfrm>
            <a:off x="467127" y="89339"/>
            <a:ext cx="8596668" cy="1320800"/>
          </a:xfrm>
        </p:spPr>
        <p:txBody>
          <a:bodyPr/>
          <a:lstStyle/>
          <a:p>
            <a:r>
              <a:rPr lang="en-US"/>
              <a:t>Summary</a:t>
            </a:r>
          </a:p>
        </p:txBody>
      </p:sp>
      <p:sp>
        <p:nvSpPr>
          <p:cNvPr id="3" name="Content Placeholder 2">
            <a:extLst>
              <a:ext uri="{FF2B5EF4-FFF2-40B4-BE49-F238E27FC236}">
                <a16:creationId xmlns:a16="http://schemas.microsoft.com/office/drawing/2014/main" id="{B6E6EE01-C7AE-6AF5-4625-1C715E61D7B1}"/>
              </a:ext>
            </a:extLst>
          </p:cNvPr>
          <p:cNvSpPr>
            <a:spLocks noGrp="1"/>
          </p:cNvSpPr>
          <p:nvPr>
            <p:ph idx="1"/>
          </p:nvPr>
        </p:nvSpPr>
        <p:spPr>
          <a:xfrm>
            <a:off x="109775" y="977462"/>
            <a:ext cx="6561211" cy="5370785"/>
          </a:xfrm>
        </p:spPr>
        <p:txBody>
          <a:bodyPr>
            <a:normAutofit fontScale="92500"/>
          </a:bodyPr>
          <a:lstStyle/>
          <a:p>
            <a:r>
              <a:rPr lang="en-US"/>
              <a:t>We were able to retrieve and store data from the UNHCR API</a:t>
            </a:r>
          </a:p>
          <a:p>
            <a:r>
              <a:rPr lang="en-US"/>
              <a:t>Users can clearly visualize and interact with a website to provide meaningful insights into decision making by governments and authorities for Asylum Seekers.</a:t>
            </a:r>
          </a:p>
          <a:p>
            <a:r>
              <a:rPr lang="en-US"/>
              <a:t>Limitations</a:t>
            </a:r>
          </a:p>
          <a:p>
            <a:pPr lvl="1"/>
            <a:r>
              <a:rPr lang="en-US"/>
              <a:t>Location mapping: Examples where states have multiple boundaries shown</a:t>
            </a:r>
          </a:p>
          <a:p>
            <a:pPr lvl="1"/>
            <a:r>
              <a:rPr lang="en-US"/>
              <a:t>Double dipping: There are additional categories of asylum seeker processing stages and we have summed these. </a:t>
            </a:r>
            <a:r>
              <a:rPr lang="en-US" err="1"/>
              <a:t>E.g</a:t>
            </a:r>
            <a:r>
              <a:rPr lang="en-US"/>
              <a:t> repeat/reopened applications, administrative review decisions</a:t>
            </a:r>
          </a:p>
          <a:p>
            <a:r>
              <a:rPr lang="en-US"/>
              <a:t>Future Work and Enhancements</a:t>
            </a:r>
          </a:p>
          <a:p>
            <a:pPr lvl="1"/>
            <a:r>
              <a:rPr lang="en-US"/>
              <a:t>Address 'Limitation: 1’</a:t>
            </a:r>
          </a:p>
          <a:p>
            <a:pPr lvl="1"/>
            <a:r>
              <a:rPr lang="en-US"/>
              <a:t>Create a live connection to the UNHRC API</a:t>
            </a:r>
          </a:p>
          <a:p>
            <a:pPr lvl="1"/>
            <a:r>
              <a:rPr lang="en-US"/>
              <a:t>Use the additional data categories </a:t>
            </a:r>
          </a:p>
          <a:p>
            <a:pPr lvl="1"/>
            <a:r>
              <a:rPr lang="en-US"/>
              <a:t>Add extra graphs to the Tab 4 graph over time</a:t>
            </a:r>
          </a:p>
          <a:p>
            <a:pPr lvl="1"/>
            <a:r>
              <a:rPr lang="en-US"/>
              <a:t>Complete functionality of comment section</a:t>
            </a:r>
          </a:p>
          <a:p>
            <a:endParaRPr lang="en-US"/>
          </a:p>
        </p:txBody>
      </p:sp>
      <p:pic>
        <p:nvPicPr>
          <p:cNvPr id="6" name="Picture 5">
            <a:extLst>
              <a:ext uri="{FF2B5EF4-FFF2-40B4-BE49-F238E27FC236}">
                <a16:creationId xmlns:a16="http://schemas.microsoft.com/office/drawing/2014/main" id="{B1DA1FB1-3A2A-579C-34D5-6F081536E521}"/>
              </a:ext>
            </a:extLst>
          </p:cNvPr>
          <p:cNvPicPr>
            <a:picLocks noChangeAspect="1"/>
          </p:cNvPicPr>
          <p:nvPr/>
        </p:nvPicPr>
        <p:blipFill>
          <a:blip r:embed="rId2"/>
          <a:stretch>
            <a:fillRect/>
          </a:stretch>
        </p:blipFill>
        <p:spPr>
          <a:xfrm>
            <a:off x="6597413" y="1114798"/>
            <a:ext cx="5484812" cy="462840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64582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60BA3-B728-22F2-054C-CCEC2206162A}"/>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4BC1A614-7EBF-F31B-BB6E-4D60BE6AA85E}"/>
              </a:ext>
            </a:extLst>
          </p:cNvPr>
          <p:cNvSpPr>
            <a:spLocks noGrp="1"/>
          </p:cNvSpPr>
          <p:nvPr>
            <p:ph idx="1"/>
          </p:nvPr>
        </p:nvSpPr>
        <p:spPr/>
        <p:txBody>
          <a:bodyPr vert="horz" lIns="91440" tIns="45720" rIns="91440" bIns="45720" rtlCol="0" anchor="t">
            <a:normAutofit/>
          </a:bodyPr>
          <a:lstStyle/>
          <a:p>
            <a:endParaRPr lang="en-US" sz="1200"/>
          </a:p>
          <a:p>
            <a:r>
              <a:rPr lang="en-US" sz="1200">
                <a:hlinkClick r:id="rId2">
                  <a:extLst>
                    <a:ext uri="{A12FA001-AC4F-418D-AE19-62706E023703}">
                      <ahyp:hlinkClr xmlns:ahyp="http://schemas.microsoft.com/office/drawing/2018/hyperlinkcolor" val="tx"/>
                    </a:ext>
                  </a:extLst>
                </a:hlinkClick>
              </a:rPr>
              <a:t>https://www.unhcr.org/about-unhcr</a:t>
            </a:r>
            <a:endParaRPr lang="en-US" sz="1200"/>
          </a:p>
          <a:p>
            <a:r>
              <a:rPr lang="en-US" sz="1200">
                <a:hlinkClick r:id="rId3">
                  <a:extLst>
                    <a:ext uri="{A12FA001-AC4F-418D-AE19-62706E023703}">
                      <ahyp:hlinkClr xmlns:ahyp="http://schemas.microsoft.com/office/drawing/2018/hyperlinkcolor" val="tx"/>
                    </a:ext>
                  </a:extLst>
                </a:hlinkClick>
              </a:rPr>
              <a:t>https://api.unhcr.org/docs/refugee-statistics.html</a:t>
            </a:r>
            <a:endParaRPr lang="en-US" sz="1200"/>
          </a:p>
          <a:p>
            <a:r>
              <a:rPr lang="en-US" sz="1200">
                <a:hlinkClick r:id="rId4">
                  <a:extLst>
                    <a:ext uri="{A12FA001-AC4F-418D-AE19-62706E023703}">
                      <ahyp:hlinkClr xmlns:ahyp="http://schemas.microsoft.com/office/drawing/2018/hyperlinkcolor" val="tx"/>
                    </a:ext>
                  </a:extLst>
                </a:hlinkClick>
              </a:rPr>
              <a:t>https://stackoverflow.com/questions/43121679/how-to-append-option-into-select-combo-box-in-d3</a:t>
            </a:r>
            <a:endParaRPr lang="en-US" sz="1200"/>
          </a:p>
          <a:p>
            <a:r>
              <a:rPr lang="en-US" sz="1200">
                <a:hlinkClick r:id="rId5">
                  <a:extLst>
                    <a:ext uri="{A12FA001-AC4F-418D-AE19-62706E023703}">
                      <ahyp:hlinkClr xmlns:ahyp="http://schemas.microsoft.com/office/drawing/2018/hyperlinkcolor" val="tx"/>
                    </a:ext>
                  </a:extLst>
                </a:hlinkClick>
              </a:rPr>
              <a:t>https://blog.debugeverything.com/how-to-use-arrow-functions-with-javascript-filter/</a:t>
            </a:r>
            <a:endParaRPr lang="en-US" sz="1200"/>
          </a:p>
          <a:p>
            <a:r>
              <a:rPr lang="en-US" sz="1200">
                <a:hlinkClick r:id="rId6">
                  <a:extLst>
                    <a:ext uri="{A12FA001-AC4F-418D-AE19-62706E023703}">
                      <ahyp:hlinkClr xmlns:ahyp="http://schemas.microsoft.com/office/drawing/2018/hyperlinkcolor" val="tx"/>
                    </a:ext>
                  </a:extLst>
                </a:hlinkClick>
              </a:rPr>
              <a:t>https://masteringjs.io/tutorials/fundamentals/foreach-object</a:t>
            </a:r>
            <a:endParaRPr lang="en-US" sz="1200"/>
          </a:p>
          <a:p>
            <a:r>
              <a:rPr lang="en-US" sz="1200">
                <a:hlinkClick r:id="rId7">
                  <a:extLst>
                    <a:ext uri="{A12FA001-AC4F-418D-AE19-62706E023703}">
                      <ahyp:hlinkClr xmlns:ahyp="http://schemas.microsoft.com/office/drawing/2018/hyperlinkcolor" val="tx"/>
                    </a:ext>
                  </a:extLst>
                </a:hlinkClick>
              </a:rPr>
              <a:t>https://plotly.com/javascript/bubble-charts/</a:t>
            </a:r>
          </a:p>
          <a:p>
            <a:r>
              <a:rPr lang="en-US" sz="1200">
                <a:hlinkClick r:id="rId8">
                  <a:extLst>
                    <a:ext uri="{A12FA001-AC4F-418D-AE19-62706E023703}">
                      <ahyp:hlinkClr xmlns:ahyp="http://schemas.microsoft.com/office/drawing/2018/hyperlinkcolor" val="tx"/>
                    </a:ext>
                  </a:extLst>
                </a:hlinkClick>
              </a:rPr>
              <a:t>https://plotly.com/javascript/time-series/</a:t>
            </a:r>
          </a:p>
          <a:p>
            <a:r>
              <a:rPr lang="en-US" sz="1200">
                <a:hlinkClick r:id="rId9">
                  <a:extLst>
                    <a:ext uri="{A12FA001-AC4F-418D-AE19-62706E023703}">
                      <ahyp:hlinkClr xmlns:ahyp="http://schemas.microsoft.com/office/drawing/2018/hyperlinkcolor" val="tx"/>
                    </a:ext>
                  </a:extLst>
                </a:hlinkClick>
              </a:rPr>
              <a:t>https://www.youtube.com/watch?v=5L6h_MrNvsk</a:t>
            </a:r>
            <a:r>
              <a:rPr lang="en-US" sz="1200"/>
              <a:t> </a:t>
            </a:r>
          </a:p>
          <a:p>
            <a:r>
              <a:rPr lang="en-US" sz="1200">
                <a:hlinkClick r:id="rId10">
                  <a:extLst>
                    <a:ext uri="{A12FA001-AC4F-418D-AE19-62706E023703}">
                      <ahyp:hlinkClr xmlns:ahyp="http://schemas.microsoft.com/office/drawing/2018/hyperlinkcolor" val="tx"/>
                    </a:ext>
                  </a:extLst>
                </a:hlinkClick>
              </a:rPr>
              <a:t>https://www.youtube.com/watch?v=drkpDLy92uA</a:t>
            </a:r>
            <a:endParaRPr lang="en-US" sz="1200"/>
          </a:p>
          <a:p>
            <a:endParaRPr lang="en-US" sz="1200"/>
          </a:p>
          <a:p>
            <a:endParaRPr lang="en-US" sz="1200"/>
          </a:p>
        </p:txBody>
      </p:sp>
    </p:spTree>
    <p:extLst>
      <p:ext uri="{BB962C8B-B14F-4D97-AF65-F5344CB8AC3E}">
        <p14:creationId xmlns:p14="http://schemas.microsoft.com/office/powerpoint/2010/main" val="1825770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C073E-4821-3BA8-2163-C63B21F3768B}"/>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E6B24C4A-AAB1-F7B3-D783-F5AB25175FE2}"/>
              </a:ext>
            </a:extLst>
          </p:cNvPr>
          <p:cNvSpPr>
            <a:spLocks noGrp="1"/>
          </p:cNvSpPr>
          <p:nvPr>
            <p:ph idx="1"/>
          </p:nvPr>
        </p:nvSpPr>
        <p:spPr>
          <a:xfrm>
            <a:off x="677334" y="1578387"/>
            <a:ext cx="8596668" cy="4462975"/>
          </a:xfrm>
        </p:spPr>
        <p:txBody>
          <a:bodyPr vert="horz" lIns="91440" tIns="45720" rIns="91440" bIns="45720" rtlCol="0" anchor="t">
            <a:normAutofit/>
          </a:bodyPr>
          <a:lstStyle/>
          <a:p>
            <a:r>
              <a:rPr lang="en-US"/>
              <a:t>A data </a:t>
            </a:r>
            <a:r>
              <a:rPr lang="en-US" err="1"/>
              <a:t>visualisation</a:t>
            </a:r>
            <a:r>
              <a:rPr lang="en-US"/>
              <a:t> project looking at asylum seekers from 2008 – 2023</a:t>
            </a:r>
          </a:p>
          <a:p>
            <a:endParaRPr lang="en-US"/>
          </a:p>
          <a:p>
            <a:r>
              <a:rPr lang="en-US"/>
              <a:t>Source – UNHCR, the UN Refugee agency. UNHCR is a global </a:t>
            </a:r>
            <a:r>
              <a:rPr lang="en-US" err="1"/>
              <a:t>organisation</a:t>
            </a:r>
            <a:r>
              <a:rPr lang="en-US"/>
              <a:t> dedicated to saving lives, protecting rights and building a better future for people forced to leave their homes because of conflict and persecution.</a:t>
            </a:r>
          </a:p>
          <a:p>
            <a:endParaRPr lang="en-US"/>
          </a:p>
          <a:p>
            <a:r>
              <a:rPr lang="en-US"/>
              <a:t>Source: API UNHCR's Refugee Data Finder</a:t>
            </a:r>
          </a:p>
          <a:p>
            <a:r>
              <a:rPr lang="en-US">
                <a:hlinkClick r:id="rId2"/>
              </a:rPr>
              <a:t>https://www.unhcr.org/refugee-statistics/insights/explainers/forcibly-displaced-api.html</a:t>
            </a:r>
          </a:p>
          <a:p>
            <a:r>
              <a:rPr lang="en-US"/>
              <a:t>This API </a:t>
            </a:r>
            <a:r>
              <a:rPr lang="en-US" err="1"/>
              <a:t>alowed</a:t>
            </a:r>
            <a:r>
              <a:rPr lang="en-US"/>
              <a:t> us to look at metadata; countries, regions and years.</a:t>
            </a:r>
          </a:p>
          <a:p>
            <a:r>
              <a:rPr lang="en-US"/>
              <a:t>As well as UNHCR datasets; asylum applications, asylum decisions, population data, demographics, footnotes and solutions</a:t>
            </a:r>
          </a:p>
        </p:txBody>
      </p:sp>
    </p:spTree>
    <p:extLst>
      <p:ext uri="{BB962C8B-B14F-4D97-AF65-F5344CB8AC3E}">
        <p14:creationId xmlns:p14="http://schemas.microsoft.com/office/powerpoint/2010/main" val="922657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E61DF-6D7E-AE5F-7D92-3C95559B3DB2}"/>
              </a:ext>
            </a:extLst>
          </p:cNvPr>
          <p:cNvSpPr>
            <a:spLocks noGrp="1"/>
          </p:cNvSpPr>
          <p:nvPr>
            <p:ph type="title"/>
          </p:nvPr>
        </p:nvSpPr>
        <p:spPr/>
        <p:txBody>
          <a:bodyPr/>
          <a:lstStyle/>
          <a:p>
            <a:r>
              <a:rPr lang="en-US" sz="3600" b="0" i="0" u="none" strike="noStrike" baseline="0">
                <a:solidFill>
                  <a:srgbClr val="90C226"/>
                </a:solidFill>
                <a:latin typeface="Trebuchet MS"/>
                <a:ea typeface="Trebuchet MS"/>
                <a:cs typeface="Trebuchet MS"/>
              </a:rPr>
              <a:t>Asylum Overview</a:t>
            </a:r>
            <a:r>
              <a:rPr lang="en-US" sz="3600" b="0" i="0">
                <a:solidFill>
                  <a:srgbClr val="000000"/>
                </a:solidFill>
                <a:latin typeface="Trebuchet MS"/>
                <a:ea typeface="Trebuchet MS"/>
                <a:cs typeface="Trebuchet MS"/>
              </a:rPr>
              <a:t>​</a:t>
            </a:r>
            <a:endParaRPr lang="en-US"/>
          </a:p>
        </p:txBody>
      </p:sp>
      <p:pic>
        <p:nvPicPr>
          <p:cNvPr id="4" name="Content Placeholder 3" descr="A screenshot of a website&#10;&#10;Description automatically generated">
            <a:extLst>
              <a:ext uri="{FF2B5EF4-FFF2-40B4-BE49-F238E27FC236}">
                <a16:creationId xmlns:a16="http://schemas.microsoft.com/office/drawing/2014/main" id="{8E52071F-E72A-E06C-1C41-E266B51DF7D4}"/>
              </a:ext>
            </a:extLst>
          </p:cNvPr>
          <p:cNvPicPr>
            <a:picLocks noGrp="1" noChangeAspect="1"/>
          </p:cNvPicPr>
          <p:nvPr>
            <p:ph idx="1"/>
          </p:nvPr>
        </p:nvPicPr>
        <p:blipFill>
          <a:blip r:embed="rId2"/>
          <a:stretch>
            <a:fillRect/>
          </a:stretch>
        </p:blipFill>
        <p:spPr>
          <a:xfrm>
            <a:off x="671" y="-1471"/>
            <a:ext cx="12190089" cy="6859916"/>
          </a:xfrm>
        </p:spPr>
      </p:pic>
    </p:spTree>
    <p:extLst>
      <p:ext uri="{BB962C8B-B14F-4D97-AF65-F5344CB8AC3E}">
        <p14:creationId xmlns:p14="http://schemas.microsoft.com/office/powerpoint/2010/main" val="3754075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176F2-D343-67A4-01E0-075A80FE89A2}"/>
              </a:ext>
            </a:extLst>
          </p:cNvPr>
          <p:cNvSpPr>
            <a:spLocks noGrp="1"/>
          </p:cNvSpPr>
          <p:nvPr>
            <p:ph type="title"/>
          </p:nvPr>
        </p:nvSpPr>
        <p:spPr>
          <a:xfrm>
            <a:off x="382456" y="567559"/>
            <a:ext cx="3729076" cy="1320800"/>
          </a:xfrm>
        </p:spPr>
        <p:txBody>
          <a:bodyPr anchor="ctr">
            <a:normAutofit/>
          </a:bodyPr>
          <a:lstStyle/>
          <a:p>
            <a:pPr>
              <a:lnSpc>
                <a:spcPct val="90000"/>
              </a:lnSpc>
            </a:pPr>
            <a:r>
              <a:rPr lang="en-US" sz="2800"/>
              <a:t>Data Source – UNHCHR Website and API</a:t>
            </a:r>
          </a:p>
        </p:txBody>
      </p:sp>
      <p:pic>
        <p:nvPicPr>
          <p:cNvPr id="4" name="Picture 3">
            <a:extLst>
              <a:ext uri="{FF2B5EF4-FFF2-40B4-BE49-F238E27FC236}">
                <a16:creationId xmlns:a16="http://schemas.microsoft.com/office/drawing/2014/main" id="{A8D82459-2153-0E20-74E2-DC7E04C9C5B6}"/>
              </a:ext>
            </a:extLst>
          </p:cNvPr>
          <p:cNvPicPr>
            <a:picLocks noChangeAspect="1"/>
          </p:cNvPicPr>
          <p:nvPr/>
        </p:nvPicPr>
        <p:blipFill rotWithShape="1">
          <a:blip r:embed="rId2"/>
          <a:srcRect l="768" r="1621"/>
          <a:stretch/>
        </p:blipFill>
        <p:spPr>
          <a:xfrm>
            <a:off x="4256690" y="-1"/>
            <a:ext cx="7935311" cy="6869447"/>
          </a:xfrm>
          <a:prstGeom prst="rect">
            <a:avLst/>
          </a:prstGeom>
        </p:spPr>
      </p:pic>
      <p:sp>
        <p:nvSpPr>
          <p:cNvPr id="3" name="Content Placeholder 2">
            <a:extLst>
              <a:ext uri="{FF2B5EF4-FFF2-40B4-BE49-F238E27FC236}">
                <a16:creationId xmlns:a16="http://schemas.microsoft.com/office/drawing/2014/main" id="{36A74047-49E3-2DB3-D04A-970E8A8756CF}"/>
              </a:ext>
            </a:extLst>
          </p:cNvPr>
          <p:cNvSpPr>
            <a:spLocks noGrp="1"/>
          </p:cNvSpPr>
          <p:nvPr>
            <p:ph idx="1"/>
          </p:nvPr>
        </p:nvSpPr>
        <p:spPr>
          <a:xfrm>
            <a:off x="369856" y="2118548"/>
            <a:ext cx="4433371" cy="4429397"/>
          </a:xfrm>
        </p:spPr>
        <p:txBody>
          <a:bodyPr>
            <a:normAutofit/>
          </a:bodyPr>
          <a:lstStyle/>
          <a:p>
            <a:pPr>
              <a:lnSpc>
                <a:spcPct val="90000"/>
              </a:lnSpc>
            </a:pPr>
            <a:r>
              <a:rPr lang="en-US">
                <a:hlinkClick r:id="rId3"/>
              </a:rPr>
              <a:t>https://www.unhcr.org/refugee-statistics/insights/explainers/forcibly-displaced-api.html</a:t>
            </a:r>
            <a:endParaRPr lang="en-US"/>
          </a:p>
          <a:p>
            <a:pPr>
              <a:lnSpc>
                <a:spcPct val="90000"/>
              </a:lnSpc>
            </a:pPr>
            <a:r>
              <a:rPr lang="en-US"/>
              <a:t>A well documented website. </a:t>
            </a:r>
          </a:p>
          <a:p>
            <a:pPr>
              <a:lnSpc>
                <a:spcPct val="90000"/>
              </a:lnSpc>
            </a:pPr>
            <a:r>
              <a:rPr lang="en-US"/>
              <a:t>Datasets contain data with a break down over years and countries.</a:t>
            </a:r>
          </a:p>
          <a:p>
            <a:pPr>
              <a:lnSpc>
                <a:spcPct val="90000"/>
              </a:lnSpc>
            </a:pPr>
            <a:r>
              <a:rPr lang="en-US"/>
              <a:t>Many choices for sub-datasets e.g.</a:t>
            </a:r>
          </a:p>
          <a:p>
            <a:pPr lvl="1">
              <a:lnSpc>
                <a:spcPct val="90000"/>
              </a:lnSpc>
            </a:pPr>
            <a:r>
              <a:rPr lang="en-US" sz="1800"/>
              <a:t>Asylum seeker applications</a:t>
            </a:r>
          </a:p>
          <a:p>
            <a:pPr lvl="1">
              <a:lnSpc>
                <a:spcPct val="90000"/>
              </a:lnSpc>
            </a:pPr>
            <a:r>
              <a:rPr lang="en-US" sz="1800" b="1"/>
              <a:t>Asylum seeker decisions by governments or authorities</a:t>
            </a:r>
          </a:p>
          <a:p>
            <a:pPr lvl="1">
              <a:lnSpc>
                <a:spcPct val="90000"/>
              </a:lnSpc>
            </a:pPr>
            <a:r>
              <a:rPr lang="en-US" sz="1800"/>
              <a:t>Population data</a:t>
            </a:r>
          </a:p>
          <a:p>
            <a:pPr lvl="1">
              <a:lnSpc>
                <a:spcPct val="90000"/>
              </a:lnSpc>
            </a:pPr>
            <a:r>
              <a:rPr lang="en-US" sz="1800"/>
              <a:t>Demographics and Solutions</a:t>
            </a:r>
          </a:p>
          <a:p>
            <a:pPr>
              <a:lnSpc>
                <a:spcPct val="90000"/>
              </a:lnSpc>
            </a:pPr>
            <a:endParaRPr lang="en-US" sz="1500"/>
          </a:p>
          <a:p>
            <a:pPr lvl="1">
              <a:lnSpc>
                <a:spcPct val="90000"/>
              </a:lnSpc>
            </a:pPr>
            <a:endParaRPr lang="en-US" sz="1500"/>
          </a:p>
        </p:txBody>
      </p:sp>
    </p:spTree>
    <p:extLst>
      <p:ext uri="{BB962C8B-B14F-4D97-AF65-F5344CB8AC3E}">
        <p14:creationId xmlns:p14="http://schemas.microsoft.com/office/powerpoint/2010/main" val="1551220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A8B35-0200-295E-2CAB-7D715A636C7D}"/>
              </a:ext>
            </a:extLst>
          </p:cNvPr>
          <p:cNvSpPr>
            <a:spLocks noGrp="1"/>
          </p:cNvSpPr>
          <p:nvPr>
            <p:ph type="title"/>
          </p:nvPr>
        </p:nvSpPr>
        <p:spPr/>
        <p:txBody>
          <a:bodyPr/>
          <a:lstStyle/>
          <a:p>
            <a:r>
              <a:rPr lang="en-US"/>
              <a:t>Ethical Consideration</a:t>
            </a:r>
          </a:p>
        </p:txBody>
      </p:sp>
      <p:sp>
        <p:nvSpPr>
          <p:cNvPr id="3" name="Content Placeholder 2">
            <a:extLst>
              <a:ext uri="{FF2B5EF4-FFF2-40B4-BE49-F238E27FC236}">
                <a16:creationId xmlns:a16="http://schemas.microsoft.com/office/drawing/2014/main" id="{D99CE268-BAAE-8B60-3CA5-39B2B06D26D5}"/>
              </a:ext>
            </a:extLst>
          </p:cNvPr>
          <p:cNvSpPr>
            <a:spLocks noGrp="1"/>
          </p:cNvSpPr>
          <p:nvPr>
            <p:ph idx="1"/>
          </p:nvPr>
        </p:nvSpPr>
        <p:spPr>
          <a:xfrm>
            <a:off x="677334" y="1424275"/>
            <a:ext cx="8596668" cy="4617087"/>
          </a:xfrm>
        </p:spPr>
        <p:txBody>
          <a:bodyPr vert="horz" lIns="91440" tIns="45720" rIns="91440" bIns="45720" rtlCol="0" anchor="t">
            <a:normAutofit/>
          </a:bodyPr>
          <a:lstStyle/>
          <a:p>
            <a:r>
              <a:rPr lang="en-US"/>
              <a:t>UNHCR Ethics Office adheres to the UNHCR's Code Of Conduct</a:t>
            </a:r>
          </a:p>
          <a:p>
            <a:endParaRPr lang="en-US"/>
          </a:p>
          <a:p>
            <a:r>
              <a:rPr lang="en-US"/>
              <a:t>Ethics regarding Datasets</a:t>
            </a:r>
          </a:p>
          <a:p>
            <a:pPr lvl="1">
              <a:buFont typeface="Courier New" charset="2"/>
              <a:buChar char="o"/>
            </a:pPr>
            <a:r>
              <a:rPr lang="en-US"/>
              <a:t>Privacy and Confidentiality</a:t>
            </a:r>
          </a:p>
          <a:p>
            <a:pPr lvl="1">
              <a:buFont typeface="Courier New" charset="2"/>
              <a:buChar char="o"/>
            </a:pPr>
            <a:r>
              <a:rPr lang="en-US"/>
              <a:t>Informed Consent</a:t>
            </a:r>
          </a:p>
          <a:p>
            <a:pPr lvl="1">
              <a:buFont typeface="Courier New" charset="2"/>
              <a:buChar char="o"/>
            </a:pPr>
            <a:r>
              <a:rPr lang="en-US"/>
              <a:t>Data Security</a:t>
            </a:r>
          </a:p>
          <a:p>
            <a:pPr lvl="1">
              <a:buFont typeface="Courier New" charset="2"/>
              <a:buChar char="o"/>
            </a:pPr>
            <a:r>
              <a:rPr lang="en-US"/>
              <a:t>Bias and Representation</a:t>
            </a:r>
          </a:p>
          <a:p>
            <a:pPr lvl="1">
              <a:buFont typeface="Courier New" charset="2"/>
              <a:buChar char="o"/>
            </a:pPr>
            <a:r>
              <a:rPr lang="en-US"/>
              <a:t>Data use and accountability</a:t>
            </a:r>
          </a:p>
          <a:p>
            <a:pPr lvl="1">
              <a:buFont typeface="Courier New" charset="2"/>
              <a:buChar char="o"/>
            </a:pPr>
            <a:r>
              <a:rPr lang="en-US"/>
              <a:t>Benefits versus Harm</a:t>
            </a:r>
          </a:p>
          <a:p>
            <a:pPr lvl="1">
              <a:buFont typeface="Courier New" charset="2"/>
              <a:buChar char="o"/>
            </a:pPr>
            <a:r>
              <a:rPr lang="en-US"/>
              <a:t>Cultural Sensitivity</a:t>
            </a:r>
          </a:p>
          <a:p>
            <a:pPr lvl="1">
              <a:buFont typeface="Courier New" charset="2"/>
              <a:buChar char="o"/>
            </a:pPr>
            <a:r>
              <a:rPr lang="en-US"/>
              <a:t>Ethical Oversight and Compliance</a:t>
            </a:r>
          </a:p>
          <a:p>
            <a:pPr lvl="1">
              <a:buFont typeface="Courier New" charset="2"/>
              <a:buChar char="o"/>
            </a:pPr>
            <a:endParaRPr lang="en-US"/>
          </a:p>
          <a:p>
            <a:pPr lvl="1">
              <a:buFont typeface="Courier New" charset="2"/>
              <a:buChar char="o"/>
            </a:pPr>
            <a:endParaRPr lang="en-US"/>
          </a:p>
          <a:p>
            <a:endParaRPr lang="en-US"/>
          </a:p>
        </p:txBody>
      </p:sp>
    </p:spTree>
    <p:extLst>
      <p:ext uri="{BB962C8B-B14F-4D97-AF65-F5344CB8AC3E}">
        <p14:creationId xmlns:p14="http://schemas.microsoft.com/office/powerpoint/2010/main" val="3234659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EECDF-BF36-2437-1651-8E3A6ED20C19}"/>
              </a:ext>
            </a:extLst>
          </p:cNvPr>
          <p:cNvSpPr>
            <a:spLocks noGrp="1"/>
          </p:cNvSpPr>
          <p:nvPr>
            <p:ph type="title"/>
          </p:nvPr>
        </p:nvSpPr>
        <p:spPr/>
        <p:txBody>
          <a:bodyPr/>
          <a:lstStyle/>
          <a:p>
            <a:r>
              <a:rPr lang="en-US"/>
              <a:t>Ethics continued....</a:t>
            </a:r>
          </a:p>
        </p:txBody>
      </p:sp>
      <p:sp>
        <p:nvSpPr>
          <p:cNvPr id="3" name="Content Placeholder 2">
            <a:extLst>
              <a:ext uri="{FF2B5EF4-FFF2-40B4-BE49-F238E27FC236}">
                <a16:creationId xmlns:a16="http://schemas.microsoft.com/office/drawing/2014/main" id="{0AE949E2-40D2-AFF2-611B-668BC877A54B}"/>
              </a:ext>
            </a:extLst>
          </p:cNvPr>
          <p:cNvSpPr>
            <a:spLocks noGrp="1"/>
          </p:cNvSpPr>
          <p:nvPr>
            <p:ph idx="1"/>
          </p:nvPr>
        </p:nvSpPr>
        <p:spPr>
          <a:xfrm>
            <a:off x="865694" y="1390027"/>
            <a:ext cx="8596668" cy="4685582"/>
          </a:xfrm>
        </p:spPr>
        <p:txBody>
          <a:bodyPr vert="horz" lIns="91440" tIns="45720" rIns="91440" bIns="45720" rtlCol="0" anchor="t">
            <a:normAutofit fontScale="92500"/>
          </a:bodyPr>
          <a:lstStyle/>
          <a:p>
            <a:r>
              <a:rPr lang="en-US">
                <a:solidFill>
                  <a:srgbClr val="333333"/>
                </a:solidFill>
                <a:ea typeface="+mn-lt"/>
                <a:cs typeface="+mn-lt"/>
              </a:rPr>
              <a:t>The Expert Group on Refugee and IDP Statistics (EGRIS) was established in 2016 by</a:t>
            </a:r>
            <a:endParaRPr lang="en-US">
              <a:solidFill>
                <a:srgbClr val="0072BC"/>
              </a:solidFill>
              <a:ea typeface="+mn-lt"/>
              <a:cs typeface="+mn-lt"/>
            </a:endParaRPr>
          </a:p>
          <a:p>
            <a:pPr marL="0" indent="0">
              <a:buNone/>
            </a:pPr>
            <a:r>
              <a:rPr lang="en-US">
                <a:solidFill>
                  <a:srgbClr val="333333"/>
                </a:solidFill>
                <a:ea typeface="+mn-lt"/>
                <a:cs typeface="+mn-lt"/>
              </a:rPr>
              <a:t> the UN Statistical Commission (UNSC). It is tasked with addressing these challenges</a:t>
            </a:r>
            <a:endParaRPr lang="en-US">
              <a:solidFill>
                <a:srgbClr val="0072BC"/>
              </a:solidFill>
              <a:ea typeface="+mn-lt"/>
              <a:cs typeface="+mn-lt"/>
            </a:endParaRPr>
          </a:p>
          <a:p>
            <a:pPr marL="0" indent="0">
              <a:buNone/>
            </a:pPr>
            <a:r>
              <a:rPr lang="en-US">
                <a:solidFill>
                  <a:srgbClr val="333333"/>
                </a:solidFill>
                <a:ea typeface="+mn-lt"/>
                <a:cs typeface="+mn-lt"/>
              </a:rPr>
              <a:t> including the lack of consistent terminology and difficulties in comparing statistics</a:t>
            </a:r>
            <a:endParaRPr lang="en-US">
              <a:solidFill>
                <a:srgbClr val="0072BC"/>
              </a:solidFill>
              <a:ea typeface="+mn-lt"/>
              <a:cs typeface="+mn-lt"/>
            </a:endParaRPr>
          </a:p>
          <a:p>
            <a:pPr marL="0" indent="0">
              <a:buNone/>
            </a:pPr>
            <a:r>
              <a:rPr lang="en-US">
                <a:solidFill>
                  <a:srgbClr val="333333"/>
                </a:solidFill>
                <a:ea typeface="+mn-lt"/>
                <a:cs typeface="+mn-lt"/>
              </a:rPr>
              <a:t> internationally. Key guidance produced by EGRIS so far includes:</a:t>
            </a:r>
            <a:endParaRPr lang="en-US">
              <a:solidFill>
                <a:srgbClr val="0072BC"/>
              </a:solidFill>
              <a:ea typeface="+mn-lt"/>
              <a:cs typeface="+mn-lt"/>
            </a:endParaRPr>
          </a:p>
          <a:p>
            <a:endParaRPr lang="en-US">
              <a:solidFill>
                <a:srgbClr val="0072BC"/>
              </a:solidFill>
              <a:ea typeface="+mn-lt"/>
              <a:cs typeface="+mn-lt"/>
            </a:endParaRPr>
          </a:p>
          <a:p>
            <a:pPr marL="0" indent="0">
              <a:buNone/>
            </a:pPr>
            <a:endParaRPr lang="en-US">
              <a:solidFill>
                <a:srgbClr val="0072BC"/>
              </a:solidFill>
              <a:ea typeface="+mn-lt"/>
              <a:cs typeface="+mn-lt"/>
            </a:endParaRPr>
          </a:p>
          <a:p>
            <a:r>
              <a:rPr lang="en-US">
                <a:solidFill>
                  <a:srgbClr val="0072BC"/>
                </a:solidFill>
                <a:ea typeface="+mn-lt"/>
                <a:cs typeface="+mn-lt"/>
                <a:hlinkClick r:id="rId2">
                  <a:extLst>
                    <a:ext uri="{A12FA001-AC4F-418D-AE19-62706E023703}">
                      <ahyp:hlinkClr xmlns:ahyp="http://schemas.microsoft.com/office/drawing/2018/hyperlinkcolor" val="tx"/>
                    </a:ext>
                  </a:extLst>
                </a:hlinkClick>
              </a:rPr>
              <a:t>International Recommendations on Refugee Statistics</a:t>
            </a:r>
            <a:r>
              <a:rPr lang="en-US">
                <a:solidFill>
                  <a:srgbClr val="333333"/>
                </a:solidFill>
                <a:ea typeface="+mn-lt"/>
                <a:cs typeface="+mn-lt"/>
              </a:rPr>
              <a:t> (IRRS, published in 2018) - an internationally accepted framework for statistics on refugee and refugee-related populations.</a:t>
            </a:r>
            <a:endParaRPr lang="en-US">
              <a:solidFill>
                <a:srgbClr val="404040"/>
              </a:solidFill>
            </a:endParaRPr>
          </a:p>
          <a:p>
            <a:r>
              <a:rPr lang="en-US">
                <a:solidFill>
                  <a:srgbClr val="0072BC"/>
                </a:solidFill>
                <a:ea typeface="+mn-lt"/>
                <a:cs typeface="+mn-lt"/>
                <a:hlinkClick r:id="rId3"/>
              </a:rPr>
              <a:t>Refugee statistics compilers’ manual</a:t>
            </a:r>
            <a:r>
              <a:rPr lang="en-US">
                <a:solidFill>
                  <a:srgbClr val="333333"/>
                </a:solidFill>
                <a:ea typeface="+mn-lt"/>
                <a:cs typeface="+mn-lt"/>
              </a:rPr>
              <a:t> with operational instructions established in compliance with the IRRS.</a:t>
            </a:r>
            <a:endParaRPr lang="en-US"/>
          </a:p>
          <a:p>
            <a:r>
              <a:rPr lang="en-US">
                <a:solidFill>
                  <a:srgbClr val="0072BC"/>
                </a:solidFill>
                <a:ea typeface="+mn-lt"/>
                <a:cs typeface="+mn-lt"/>
                <a:hlinkClick r:id="rId4"/>
              </a:rPr>
              <a:t>International Recommendations on Internally Displaced Persons Statistics</a:t>
            </a:r>
            <a:endParaRPr lang="en-US"/>
          </a:p>
          <a:p>
            <a:endParaRPr lang="en-US">
              <a:solidFill>
                <a:srgbClr val="404040"/>
              </a:solidFill>
            </a:endParaRPr>
          </a:p>
        </p:txBody>
      </p:sp>
    </p:spTree>
    <p:extLst>
      <p:ext uri="{BB962C8B-B14F-4D97-AF65-F5344CB8AC3E}">
        <p14:creationId xmlns:p14="http://schemas.microsoft.com/office/powerpoint/2010/main" val="1688429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43" name="Straight Connector 42">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45"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Isosceles Triangle 46">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8"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9"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0"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 name="Isosceles Triangle 50">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2" name="Isosceles Triangle 51">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a:extLst>
              <a:ext uri="{FF2B5EF4-FFF2-40B4-BE49-F238E27FC236}">
                <a16:creationId xmlns:a16="http://schemas.microsoft.com/office/drawing/2014/main" id="{B9197917-119F-7072-1C07-A74320B81512}"/>
              </a:ext>
            </a:extLst>
          </p:cNvPr>
          <p:cNvSpPr>
            <a:spLocks noGrp="1"/>
          </p:cNvSpPr>
          <p:nvPr>
            <p:ph type="title"/>
          </p:nvPr>
        </p:nvSpPr>
        <p:spPr>
          <a:xfrm>
            <a:off x="2524606" y="198967"/>
            <a:ext cx="6424440" cy="1320800"/>
          </a:xfrm>
        </p:spPr>
        <p:txBody>
          <a:bodyPr vert="horz" lIns="91440" tIns="45720" rIns="91440" bIns="45720" rtlCol="0" anchor="t">
            <a:normAutofit/>
          </a:bodyPr>
          <a:lstStyle/>
          <a:p>
            <a:r>
              <a:rPr lang="en-US"/>
              <a:t>The Data and Storage</a:t>
            </a:r>
            <a:br>
              <a:rPr lang="en-US"/>
            </a:br>
            <a:endParaRPr lang="en-US"/>
          </a:p>
        </p:txBody>
      </p:sp>
      <p:pic>
        <p:nvPicPr>
          <p:cNvPr id="5" name="Content Placeholder 4">
            <a:extLst>
              <a:ext uri="{FF2B5EF4-FFF2-40B4-BE49-F238E27FC236}">
                <a16:creationId xmlns:a16="http://schemas.microsoft.com/office/drawing/2014/main" id="{F5D3861B-B264-8883-508B-DFA5F62CA1C7}"/>
              </a:ext>
            </a:extLst>
          </p:cNvPr>
          <p:cNvPicPr>
            <a:picLocks noGrp="1" noChangeAspect="1"/>
          </p:cNvPicPr>
          <p:nvPr>
            <p:ph sz="half" idx="2"/>
          </p:nvPr>
        </p:nvPicPr>
        <p:blipFill rotWithShape="1">
          <a:blip r:embed="rId2"/>
          <a:srcRect l="12612" t="871" r="13030" b="1"/>
          <a:stretch/>
        </p:blipFill>
        <p:spPr>
          <a:xfrm>
            <a:off x="3176" y="-8467"/>
            <a:ext cx="2945160" cy="6858000"/>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54" name="Isosceles Triangle 53">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A711FCB7-DD34-A932-D185-CD5EA9EB0867}"/>
              </a:ext>
            </a:extLst>
          </p:cNvPr>
          <p:cNvSpPr>
            <a:spLocks noGrp="1"/>
          </p:cNvSpPr>
          <p:nvPr>
            <p:ph sz="half" idx="1"/>
          </p:nvPr>
        </p:nvSpPr>
        <p:spPr>
          <a:xfrm>
            <a:off x="2372923" y="1072227"/>
            <a:ext cx="7601393" cy="2675645"/>
          </a:xfrm>
        </p:spPr>
        <p:txBody>
          <a:bodyPr vert="horz" lIns="91440" tIns="45720" rIns="91440" bIns="45720" rtlCol="0">
            <a:normAutofit/>
          </a:bodyPr>
          <a:lstStyle/>
          <a:p>
            <a:r>
              <a:rPr lang="en-US"/>
              <a:t>Made a choice to use the Decisions dataset:</a:t>
            </a:r>
          </a:p>
          <a:p>
            <a:pPr lvl="1"/>
            <a:r>
              <a:rPr lang="en-US"/>
              <a:t>Limit the dataset to years 2008-2023</a:t>
            </a:r>
          </a:p>
          <a:p>
            <a:pPr lvl="1"/>
            <a:r>
              <a:rPr lang="en-US"/>
              <a:t>Use all kinds sub-categories:</a:t>
            </a:r>
          </a:p>
          <a:p>
            <a:pPr lvl="2"/>
            <a:r>
              <a:rPr lang="en-US"/>
              <a:t>Procedure stages</a:t>
            </a:r>
          </a:p>
          <a:p>
            <a:pPr lvl="2"/>
            <a:r>
              <a:rPr lang="en-US"/>
              <a:t>Decision levels</a:t>
            </a:r>
          </a:p>
          <a:p>
            <a:pPr lvl="1"/>
            <a:r>
              <a:rPr lang="en-US"/>
              <a:t>Final dataset in project is trimmed down to:</a:t>
            </a:r>
          </a:p>
        </p:txBody>
      </p:sp>
      <p:pic>
        <p:nvPicPr>
          <p:cNvPr id="6" name="Picture 5">
            <a:extLst>
              <a:ext uri="{FF2B5EF4-FFF2-40B4-BE49-F238E27FC236}">
                <a16:creationId xmlns:a16="http://schemas.microsoft.com/office/drawing/2014/main" id="{541D3D0E-0689-2895-73CD-F44EB2D39E55}"/>
              </a:ext>
            </a:extLst>
          </p:cNvPr>
          <p:cNvPicPr>
            <a:picLocks noChangeAspect="1"/>
          </p:cNvPicPr>
          <p:nvPr/>
        </p:nvPicPr>
        <p:blipFill>
          <a:blip r:embed="rId3"/>
          <a:stretch>
            <a:fillRect/>
          </a:stretch>
        </p:blipFill>
        <p:spPr>
          <a:xfrm>
            <a:off x="2849892" y="3415801"/>
            <a:ext cx="7772400" cy="1404298"/>
          </a:xfrm>
          <a:prstGeom prst="rect">
            <a:avLst/>
          </a:prstGeom>
        </p:spPr>
      </p:pic>
      <p:sp>
        <p:nvSpPr>
          <p:cNvPr id="9" name="Content Placeholder 2">
            <a:extLst>
              <a:ext uri="{FF2B5EF4-FFF2-40B4-BE49-F238E27FC236}">
                <a16:creationId xmlns:a16="http://schemas.microsoft.com/office/drawing/2014/main" id="{BFB85301-7CF0-B2CB-CFDC-B9D1107CEC8D}"/>
              </a:ext>
            </a:extLst>
          </p:cNvPr>
          <p:cNvSpPr txBox="1">
            <a:spLocks/>
          </p:cNvSpPr>
          <p:nvPr/>
        </p:nvSpPr>
        <p:spPr>
          <a:xfrm>
            <a:off x="3146922" y="5117988"/>
            <a:ext cx="6424440"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Additional data source for country </a:t>
            </a:r>
            <a:r>
              <a:rPr lang="en-US" err="1"/>
              <a:t>GeoJSON</a:t>
            </a:r>
            <a:r>
              <a:rPr lang="en-US"/>
              <a:t> polygons</a:t>
            </a:r>
          </a:p>
          <a:p>
            <a:pPr lvl="1"/>
            <a:r>
              <a:rPr lang="en-AU" b="0" i="0" u="sng">
                <a:effectLst/>
                <a:highlight>
                  <a:srgbClr val="FFFFFF"/>
                </a:highlight>
                <a:latin typeface="-apple-system"/>
                <a:hlinkClick r:id="rId4"/>
              </a:rPr>
              <a:t>https://github.com/datasets/geo-countries</a:t>
            </a:r>
            <a:r>
              <a:rPr lang="en-AU" b="0" i="0">
                <a:solidFill>
                  <a:srgbClr val="1F2328"/>
                </a:solidFill>
                <a:effectLst/>
                <a:highlight>
                  <a:srgbClr val="FFFFFF"/>
                </a:highlight>
                <a:latin typeface="-apple-system"/>
              </a:rPr>
              <a:t> </a:t>
            </a:r>
            <a:r>
              <a:rPr lang="en-US" b="0" i="0">
                <a:solidFill>
                  <a:srgbClr val="1F2328"/>
                </a:solidFill>
                <a:effectLst/>
                <a:highlight>
                  <a:srgbClr val="FFFFFF"/>
                </a:highlight>
                <a:latin typeface="-apple-system"/>
              </a:rPr>
              <a:t> sourced from </a:t>
            </a:r>
            <a:r>
              <a:rPr lang="en-AU" b="0" i="0">
                <a:solidFill>
                  <a:srgbClr val="1F2328"/>
                </a:solidFill>
                <a:effectLst/>
                <a:highlight>
                  <a:srgbClr val="FFFFFF"/>
                </a:highlight>
                <a:latin typeface="-apple-system"/>
              </a:rPr>
              <a:t> </a:t>
            </a:r>
            <a:r>
              <a:rPr lang="en-AU" b="0" i="0" u="sng">
                <a:effectLst/>
                <a:highlight>
                  <a:srgbClr val="FFFFFF"/>
                </a:highlight>
                <a:latin typeface="-apple-system"/>
                <a:hlinkClick r:id="rId5"/>
              </a:rPr>
              <a:t>Natural Earth</a:t>
            </a:r>
            <a:endParaRPr lang="en-AU" b="0" i="0" u="sng">
              <a:effectLst/>
              <a:highlight>
                <a:srgbClr val="FFFFFF"/>
              </a:highlight>
              <a:latin typeface="-apple-system"/>
            </a:endParaRPr>
          </a:p>
          <a:p>
            <a:r>
              <a:rPr lang="en-US"/>
              <a:t>Used a NoSQL </a:t>
            </a:r>
            <a:r>
              <a:rPr lang="en-US" err="1"/>
              <a:t>Mongodb</a:t>
            </a:r>
            <a:r>
              <a:rPr lang="en-US"/>
              <a:t> to store and retrieve data</a:t>
            </a:r>
          </a:p>
          <a:p>
            <a:endParaRPr lang="en-US"/>
          </a:p>
        </p:txBody>
      </p:sp>
      <p:pic>
        <p:nvPicPr>
          <p:cNvPr id="24" name="Picture 23">
            <a:extLst>
              <a:ext uri="{FF2B5EF4-FFF2-40B4-BE49-F238E27FC236}">
                <a16:creationId xmlns:a16="http://schemas.microsoft.com/office/drawing/2014/main" id="{94B9BA19-4C78-B148-6641-E3FACB16682E}"/>
              </a:ext>
            </a:extLst>
          </p:cNvPr>
          <p:cNvPicPr>
            <a:picLocks noChangeAspect="1"/>
          </p:cNvPicPr>
          <p:nvPr/>
        </p:nvPicPr>
        <p:blipFill>
          <a:blip r:embed="rId6"/>
          <a:stretch>
            <a:fillRect/>
          </a:stretch>
        </p:blipFill>
        <p:spPr>
          <a:xfrm>
            <a:off x="9619813" y="5487700"/>
            <a:ext cx="1727598" cy="347115"/>
          </a:xfrm>
          <a:prstGeom prst="rect">
            <a:avLst/>
          </a:prstGeom>
        </p:spPr>
      </p:pic>
    </p:spTree>
    <p:extLst>
      <p:ext uri="{BB962C8B-B14F-4D97-AF65-F5344CB8AC3E}">
        <p14:creationId xmlns:p14="http://schemas.microsoft.com/office/powerpoint/2010/main" val="1218160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E61DF-6D7E-AE5F-7D92-3C95559B3DB2}"/>
              </a:ext>
            </a:extLst>
          </p:cNvPr>
          <p:cNvSpPr>
            <a:spLocks noGrp="1"/>
          </p:cNvSpPr>
          <p:nvPr>
            <p:ph type="title"/>
          </p:nvPr>
        </p:nvSpPr>
        <p:spPr/>
        <p:txBody>
          <a:bodyPr/>
          <a:lstStyle/>
          <a:p>
            <a:r>
              <a:rPr lang="en-US">
                <a:solidFill>
                  <a:srgbClr val="000000"/>
                </a:solidFill>
              </a:rPr>
              <a:t>Tab 2: How to use and understand the site</a:t>
            </a:r>
          </a:p>
        </p:txBody>
      </p:sp>
      <p:sp>
        <p:nvSpPr>
          <p:cNvPr id="3" name="Content Placeholder 2">
            <a:extLst>
              <a:ext uri="{FF2B5EF4-FFF2-40B4-BE49-F238E27FC236}">
                <a16:creationId xmlns:a16="http://schemas.microsoft.com/office/drawing/2014/main" id="{4440F62B-4F39-52E9-6CC7-0CE0ABBD320B}"/>
              </a:ext>
            </a:extLst>
          </p:cNvPr>
          <p:cNvSpPr>
            <a:spLocks noGrp="1"/>
          </p:cNvSpPr>
          <p:nvPr>
            <p:ph idx="1"/>
          </p:nvPr>
        </p:nvSpPr>
        <p:spPr>
          <a:xfrm>
            <a:off x="677334" y="2160589"/>
            <a:ext cx="9055245" cy="3880773"/>
          </a:xfrm>
        </p:spPr>
        <p:txBody>
          <a:bodyPr vert="horz" lIns="91440" tIns="45720" rIns="91440" bIns="45720" rtlCol="0" anchor="t">
            <a:normAutofit fontScale="92500" lnSpcReduction="10000"/>
          </a:bodyPr>
          <a:lstStyle/>
          <a:p>
            <a:r>
              <a:rPr lang="en-US"/>
              <a:t>The second tab &lt;How to use&gt; explains the terminology used within the </a:t>
            </a:r>
            <a:r>
              <a:rPr lang="en-US" err="1"/>
              <a:t>visualisations</a:t>
            </a:r>
            <a:r>
              <a:rPr lang="en-US"/>
              <a:t>, and how to navigate the map. The terms will be briefly covered here:</a:t>
            </a:r>
          </a:p>
          <a:p>
            <a:pPr lvl="1">
              <a:buFont typeface="Courier New" charset="2"/>
              <a:buChar char="o"/>
            </a:pPr>
            <a:r>
              <a:rPr lang="en-US"/>
              <a:t>Coo/</a:t>
            </a:r>
            <a:r>
              <a:rPr lang="en-US" err="1"/>
              <a:t>coa</a:t>
            </a:r>
            <a:r>
              <a:rPr lang="en-US"/>
              <a:t>: country of origin/country of asylum</a:t>
            </a:r>
          </a:p>
          <a:p>
            <a:pPr lvl="1">
              <a:buFont typeface="Courier New" charset="2"/>
              <a:buChar char="o"/>
            </a:pPr>
            <a:r>
              <a:rPr lang="en-US" err="1"/>
              <a:t>Recognised</a:t>
            </a:r>
            <a:r>
              <a:rPr lang="en-US"/>
              <a:t>/Rejected/Closed/Other: All these refers to </a:t>
            </a:r>
            <a:r>
              <a:rPr lang="en-US">
                <a:solidFill>
                  <a:srgbClr val="404040"/>
                </a:solidFill>
                <a:latin typeface="Trebuchet MS"/>
              </a:rPr>
              <a:t>categories of responses between your chosen country of origin (coo) and Australia.</a:t>
            </a:r>
          </a:p>
          <a:p>
            <a:pPr lvl="1">
              <a:buFont typeface="Courier New" charset="2"/>
              <a:buChar char="o"/>
            </a:pPr>
            <a:r>
              <a:rPr lang="en-US">
                <a:solidFill>
                  <a:srgbClr val="404040"/>
                </a:solidFill>
                <a:latin typeface="Trebuchet MS"/>
              </a:rPr>
              <a:t>Line Graphs :These graphs show the numbers of all five categories of responses between your chosen country of origin (coo) and Australia. Each is </a:t>
            </a:r>
            <a:r>
              <a:rPr lang="en-US" err="1">
                <a:solidFill>
                  <a:srgbClr val="404040"/>
                </a:solidFill>
                <a:latin typeface="Trebuchet MS"/>
              </a:rPr>
              <a:t>totalled</a:t>
            </a:r>
            <a:r>
              <a:rPr lang="en-US">
                <a:solidFill>
                  <a:srgbClr val="404040"/>
                </a:solidFill>
                <a:latin typeface="Trebuchet MS"/>
              </a:rPr>
              <a:t> per year and can give you an absolute value if you hover over any given point</a:t>
            </a:r>
          </a:p>
          <a:p>
            <a:pPr lvl="1">
              <a:buFont typeface="Courier New" charset="2"/>
              <a:buChar char="o"/>
            </a:pPr>
            <a:r>
              <a:rPr lang="en-US"/>
              <a:t>Pie Graphs: </a:t>
            </a:r>
            <a:r>
              <a:rPr lang="en-US">
                <a:solidFill>
                  <a:srgbClr val="404040"/>
                </a:solidFill>
                <a:latin typeface="Trebuchet MS"/>
              </a:rPr>
              <a:t>These graphs will give the breakdown of each decision over the entire timeframe of 2008-2023. The total is excluded from this graph, however, percentages have also been included</a:t>
            </a:r>
          </a:p>
          <a:p>
            <a:pPr lvl="1">
              <a:buFont typeface="Courier New" charset="2"/>
              <a:buChar char="o"/>
            </a:pPr>
            <a:r>
              <a:rPr lang="en-US"/>
              <a:t>Maps: </a:t>
            </a:r>
            <a:r>
              <a:rPr lang="en-US">
                <a:solidFill>
                  <a:srgbClr val="404040"/>
                </a:solidFill>
                <a:latin typeface="Trebuchet MS"/>
              </a:rPr>
              <a:t>On the top left, you can toggle between the four outcomes. You can select the country from drop down. There is also unique legends for each outcome and pop up to notify the country name.</a:t>
            </a:r>
          </a:p>
          <a:p>
            <a:pPr lvl="1">
              <a:buFont typeface="Courier New" charset="2"/>
              <a:buChar char="o"/>
            </a:pPr>
            <a:endParaRPr lang="en-US"/>
          </a:p>
          <a:p>
            <a:pPr lvl="1">
              <a:buFont typeface="Courier New" charset="2"/>
              <a:buChar char="o"/>
            </a:pPr>
            <a:endParaRPr lang="en-US"/>
          </a:p>
          <a:p>
            <a:endParaRPr lang="en-US"/>
          </a:p>
        </p:txBody>
      </p:sp>
      <p:pic>
        <p:nvPicPr>
          <p:cNvPr id="5" name="video1">
            <a:hlinkClick r:id="" action="ppaction://media"/>
            <a:extLst>
              <a:ext uri="{FF2B5EF4-FFF2-40B4-BE49-F238E27FC236}">
                <a16:creationId xmlns:a16="http://schemas.microsoft.com/office/drawing/2014/main" id="{61DCCAC1-A63F-71F5-35D0-9DA2731E9EE9}"/>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10041957" y="490830"/>
            <a:ext cx="1228354" cy="1902979"/>
          </a:xfrm>
          <a:prstGeom prst="rect">
            <a:avLst/>
          </a:prstGeom>
        </p:spPr>
      </p:pic>
      <p:pic>
        <p:nvPicPr>
          <p:cNvPr id="6" name="video2">
            <a:hlinkClick r:id="" action="ppaction://media"/>
            <a:extLst>
              <a:ext uri="{FF2B5EF4-FFF2-40B4-BE49-F238E27FC236}">
                <a16:creationId xmlns:a16="http://schemas.microsoft.com/office/drawing/2014/main" id="{206874A6-D97B-7162-A00D-1AB16024AD1E}"/>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10062788" y="2541899"/>
            <a:ext cx="1228354" cy="1882879"/>
          </a:xfrm>
          <a:prstGeom prst="rect">
            <a:avLst/>
          </a:prstGeom>
        </p:spPr>
      </p:pic>
      <p:pic>
        <p:nvPicPr>
          <p:cNvPr id="7" name="video3">
            <a:hlinkClick r:id="" action="ppaction://media"/>
            <a:extLst>
              <a:ext uri="{FF2B5EF4-FFF2-40B4-BE49-F238E27FC236}">
                <a16:creationId xmlns:a16="http://schemas.microsoft.com/office/drawing/2014/main" id="{E860D886-8A25-048B-6A98-57ACA35DDE94}"/>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10110857" y="4632941"/>
            <a:ext cx="1228354" cy="2140975"/>
          </a:xfrm>
          <a:prstGeom prst="rect">
            <a:avLst/>
          </a:prstGeom>
        </p:spPr>
      </p:pic>
    </p:spTree>
    <p:extLst>
      <p:ext uri="{BB962C8B-B14F-4D97-AF65-F5344CB8AC3E}">
        <p14:creationId xmlns:p14="http://schemas.microsoft.com/office/powerpoint/2010/main" val="2187408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88"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6410"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6811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5" fill="hold" display="0">
                  <p:stCondLst>
                    <p:cond delay="indefinite"/>
                  </p:stCondLst>
                </p:cTn>
                <p:tgtEl>
                  <p:spTgt spid="5"/>
                </p:tgtEl>
              </p:cMediaNode>
            </p:video>
            <p:seq concurrent="1" nextAc="seek">
              <p:cTn id="16" restart="whenNotActive" fill="hold" evtFilter="cancelBubble" nodeType="interactiveSeq">
                <p:stCondLst>
                  <p:cond evt="onClick" delay="0">
                    <p:tgtEl>
                      <p:spTgt spid="5"/>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5"/>
                                        </p:tgtEl>
                                      </p:cBhvr>
                                    </p:cmd>
                                  </p:childTnLst>
                                </p:cTn>
                              </p:par>
                            </p:childTnLst>
                          </p:cTn>
                        </p:par>
                      </p:childTnLst>
                    </p:cTn>
                  </p:par>
                </p:childTnLst>
              </p:cTn>
              <p:nextCondLst>
                <p:cond evt="onClick" delay="0">
                  <p:tgtEl>
                    <p:spTgt spid="5"/>
                  </p:tgtEl>
                </p:cond>
              </p:nextCondLst>
            </p:seq>
            <p:video>
              <p:cMediaNode>
                <p:cTn id="21" fill="hold" display="0">
                  <p:stCondLst>
                    <p:cond delay="indefinite"/>
                  </p:stCondLst>
                </p:cTn>
                <p:tgtEl>
                  <p:spTgt spid="6"/>
                </p:tgtEl>
              </p:cMediaNode>
            </p:video>
            <p:seq concurrent="1" nextAc="seek">
              <p:cTn id="22" restart="whenNotActive" fill="hold" evtFilter="cancelBubble" nodeType="interactiveSeq">
                <p:stCondLst>
                  <p:cond evt="onClick" delay="0">
                    <p:tgtEl>
                      <p:spTgt spid="6"/>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6"/>
                                        </p:tgtEl>
                                      </p:cBhvr>
                                    </p:cmd>
                                  </p:childTnLst>
                                </p:cTn>
                              </p:par>
                            </p:childTnLst>
                          </p:cTn>
                        </p:par>
                      </p:childTnLst>
                    </p:cTn>
                  </p:par>
                </p:childTnLst>
              </p:cTn>
              <p:nextCondLst>
                <p:cond evt="onClick" delay="0">
                  <p:tgtEl>
                    <p:spTgt spid="6"/>
                  </p:tgtEl>
                </p:cond>
              </p:nextCondLst>
            </p:seq>
            <p:video>
              <p:cMediaNode>
                <p:cTn id="27" fill="hold" display="0">
                  <p:stCondLst>
                    <p:cond delay="indefinite"/>
                  </p:stCondLst>
                </p:cTn>
                <p:tgtEl>
                  <p:spTgt spid="7"/>
                </p:tgtEl>
              </p:cMediaNode>
            </p:video>
            <p:seq concurrent="1" nextAc="seek">
              <p:cTn id="28" restart="whenNotActive" fill="hold" evtFilter="cancelBubble" nodeType="interactiveSeq">
                <p:stCondLst>
                  <p:cond evt="onClick" delay="0">
                    <p:tgtEl>
                      <p:spTgt spid="7"/>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E61DF-6D7E-AE5F-7D92-3C95559B3DB2}"/>
              </a:ext>
            </a:extLst>
          </p:cNvPr>
          <p:cNvSpPr>
            <a:spLocks noGrp="1"/>
          </p:cNvSpPr>
          <p:nvPr>
            <p:ph type="title"/>
          </p:nvPr>
        </p:nvSpPr>
        <p:spPr/>
        <p:txBody>
          <a:bodyPr/>
          <a:lstStyle/>
          <a:p>
            <a:r>
              <a:rPr lang="en-US">
                <a:solidFill>
                  <a:srgbClr val="000000"/>
                </a:solidFill>
              </a:rPr>
              <a:t>Tab 3: </a:t>
            </a:r>
            <a:r>
              <a:rPr lang="en-US" err="1">
                <a:solidFill>
                  <a:srgbClr val="000000"/>
                </a:solidFill>
              </a:rPr>
              <a:t>Visualisations</a:t>
            </a:r>
            <a:r>
              <a:rPr lang="en-US">
                <a:solidFill>
                  <a:srgbClr val="000000"/>
                </a:solidFill>
              </a:rPr>
              <a:t> for Australia</a:t>
            </a:r>
          </a:p>
        </p:txBody>
      </p:sp>
      <p:sp>
        <p:nvSpPr>
          <p:cNvPr id="3" name="Content Placeholder 2">
            <a:extLst>
              <a:ext uri="{FF2B5EF4-FFF2-40B4-BE49-F238E27FC236}">
                <a16:creationId xmlns:a16="http://schemas.microsoft.com/office/drawing/2014/main" id="{4440F62B-4F39-52E9-6CC7-0CE0ABBD320B}"/>
              </a:ext>
            </a:extLst>
          </p:cNvPr>
          <p:cNvSpPr>
            <a:spLocks noGrp="1"/>
          </p:cNvSpPr>
          <p:nvPr>
            <p:ph idx="1"/>
          </p:nvPr>
        </p:nvSpPr>
        <p:spPr>
          <a:xfrm>
            <a:off x="677334" y="2160589"/>
            <a:ext cx="5269722" cy="3880773"/>
          </a:xfrm>
        </p:spPr>
        <p:txBody>
          <a:bodyPr vert="horz" lIns="91440" tIns="45720" rIns="91440" bIns="45720" rtlCol="0" anchor="t">
            <a:normAutofit fontScale="92500" lnSpcReduction="10000"/>
          </a:bodyPr>
          <a:lstStyle/>
          <a:p>
            <a:r>
              <a:rPr lang="en-US"/>
              <a:t>Tab 3 uses data for any country that has had residents apply for asylum in Australia (Australia = </a:t>
            </a:r>
            <a:r>
              <a:rPr lang="en-US" err="1"/>
              <a:t>coa</a:t>
            </a:r>
            <a:r>
              <a:rPr lang="en-US"/>
              <a:t>)</a:t>
            </a:r>
          </a:p>
          <a:p>
            <a:r>
              <a:rPr lang="en-US"/>
              <a:t>The drop-down on the left indicates which country you would like to view (figure 1.1)</a:t>
            </a:r>
          </a:p>
          <a:p>
            <a:r>
              <a:rPr lang="en-US"/>
              <a:t>When selected, the graphs and map will update (Figure 1.2)</a:t>
            </a:r>
          </a:p>
          <a:p>
            <a:pPr lvl="1">
              <a:buFont typeface="Courier New" charset="2"/>
              <a:buChar char="o"/>
            </a:pPr>
            <a:r>
              <a:rPr lang="en-US"/>
              <a:t>Left: Line graph outlining changes over time</a:t>
            </a:r>
          </a:p>
          <a:p>
            <a:pPr lvl="1">
              <a:buFont typeface="Courier New" charset="2"/>
              <a:buChar char="o"/>
            </a:pPr>
            <a:r>
              <a:rPr lang="en-US"/>
              <a:t>Right: Pie graph outlining collective choices over all time</a:t>
            </a:r>
          </a:p>
          <a:p>
            <a:pPr lvl="1">
              <a:buFont typeface="Courier New" charset="2"/>
              <a:buChar char="o"/>
            </a:pPr>
            <a:r>
              <a:rPr lang="en-US"/>
              <a:t>Bottom: Map outlining selected country and allowing for exploration</a:t>
            </a:r>
          </a:p>
          <a:p>
            <a:r>
              <a:rPr lang="en-US"/>
              <a:t>Note any key data in the comment section</a:t>
            </a:r>
          </a:p>
        </p:txBody>
      </p:sp>
      <p:pic>
        <p:nvPicPr>
          <p:cNvPr id="4" name="Picture 3" descr="A screenshot of a computer&#10;&#10;Description automatically generated">
            <a:extLst>
              <a:ext uri="{FF2B5EF4-FFF2-40B4-BE49-F238E27FC236}">
                <a16:creationId xmlns:a16="http://schemas.microsoft.com/office/drawing/2014/main" id="{FAE3E046-FF89-3F47-1508-B4AC480A5054}"/>
              </a:ext>
            </a:extLst>
          </p:cNvPr>
          <p:cNvPicPr>
            <a:picLocks noChangeAspect="1"/>
          </p:cNvPicPr>
          <p:nvPr/>
        </p:nvPicPr>
        <p:blipFill>
          <a:blip r:embed="rId2"/>
          <a:stretch>
            <a:fillRect/>
          </a:stretch>
        </p:blipFill>
        <p:spPr>
          <a:xfrm>
            <a:off x="8454799" y="494621"/>
            <a:ext cx="1847850" cy="976993"/>
          </a:xfrm>
          <a:prstGeom prst="rect">
            <a:avLst/>
          </a:prstGeom>
        </p:spPr>
      </p:pic>
      <p:sp>
        <p:nvSpPr>
          <p:cNvPr id="5" name="TextBox 4">
            <a:extLst>
              <a:ext uri="{FF2B5EF4-FFF2-40B4-BE49-F238E27FC236}">
                <a16:creationId xmlns:a16="http://schemas.microsoft.com/office/drawing/2014/main" id="{4213F356-4372-43B7-873C-8D0D5D257AE8}"/>
              </a:ext>
            </a:extLst>
          </p:cNvPr>
          <p:cNvSpPr txBox="1"/>
          <p:nvPr/>
        </p:nvSpPr>
        <p:spPr>
          <a:xfrm>
            <a:off x="8455938" y="1466620"/>
            <a:ext cx="185221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1.1: Example dropdown box</a:t>
            </a:r>
          </a:p>
          <a:p>
            <a:r>
              <a:rPr lang="en-US"/>
              <a:t>choice</a:t>
            </a:r>
          </a:p>
        </p:txBody>
      </p:sp>
      <p:pic>
        <p:nvPicPr>
          <p:cNvPr id="6" name="Picture 5" descr="A screenshot of a computer&#10;&#10;Description automatically generated">
            <a:extLst>
              <a:ext uri="{FF2B5EF4-FFF2-40B4-BE49-F238E27FC236}">
                <a16:creationId xmlns:a16="http://schemas.microsoft.com/office/drawing/2014/main" id="{134FDB4B-FF56-4B36-220C-6FC752D43C55}"/>
              </a:ext>
            </a:extLst>
          </p:cNvPr>
          <p:cNvPicPr>
            <a:picLocks noChangeAspect="1"/>
          </p:cNvPicPr>
          <p:nvPr/>
        </p:nvPicPr>
        <p:blipFill>
          <a:blip r:embed="rId3"/>
          <a:stretch>
            <a:fillRect/>
          </a:stretch>
        </p:blipFill>
        <p:spPr>
          <a:xfrm>
            <a:off x="6265394" y="2973160"/>
            <a:ext cx="4226408" cy="2823483"/>
          </a:xfrm>
          <a:prstGeom prst="rect">
            <a:avLst/>
          </a:prstGeom>
        </p:spPr>
      </p:pic>
      <p:sp>
        <p:nvSpPr>
          <p:cNvPr id="7" name="TextBox 6">
            <a:extLst>
              <a:ext uri="{FF2B5EF4-FFF2-40B4-BE49-F238E27FC236}">
                <a16:creationId xmlns:a16="http://schemas.microsoft.com/office/drawing/2014/main" id="{441FBCB2-157D-258B-EB81-87B31FC77862}"/>
              </a:ext>
            </a:extLst>
          </p:cNvPr>
          <p:cNvSpPr txBox="1"/>
          <p:nvPr/>
        </p:nvSpPr>
        <p:spPr>
          <a:xfrm>
            <a:off x="6265187" y="5977387"/>
            <a:ext cx="422665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1.2: Example of maps</a:t>
            </a:r>
          </a:p>
        </p:txBody>
      </p:sp>
    </p:spTree>
    <p:extLst>
      <p:ext uri="{BB962C8B-B14F-4D97-AF65-F5344CB8AC3E}">
        <p14:creationId xmlns:p14="http://schemas.microsoft.com/office/powerpoint/2010/main" val="403907172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0</TotalTime>
  <Words>965</Words>
  <Application>Microsoft Macintosh PowerPoint</Application>
  <PresentationFormat>Widescreen</PresentationFormat>
  <Paragraphs>101</Paragraphs>
  <Slides>12</Slides>
  <Notes>0</Notes>
  <HiddenSlides>2</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-apple-system</vt:lpstr>
      <vt:lpstr>Arial</vt:lpstr>
      <vt:lpstr>Courier New</vt:lpstr>
      <vt:lpstr>Trebuchet MS</vt:lpstr>
      <vt:lpstr>Wingdings 3</vt:lpstr>
      <vt:lpstr>Facet</vt:lpstr>
      <vt:lpstr>Project 3: Group 1</vt:lpstr>
      <vt:lpstr>Introduction</vt:lpstr>
      <vt:lpstr>Asylum Overview​</vt:lpstr>
      <vt:lpstr>Data Source – UNHCHR Website and API</vt:lpstr>
      <vt:lpstr>Ethical Consideration</vt:lpstr>
      <vt:lpstr>Ethics continued....</vt:lpstr>
      <vt:lpstr>The Data and Storage </vt:lpstr>
      <vt:lpstr>Tab 2: How to use and understand the site</vt:lpstr>
      <vt:lpstr>Tab 3: Visualisations for Australia</vt:lpstr>
      <vt:lpstr>Tab 4: World map</vt:lpstr>
      <vt:lpstr>Summary</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3: Group 1</dc:title>
  <dc:creator>Ben Wruck</dc:creator>
  <cp:lastModifiedBy>Ben Wruck</cp:lastModifiedBy>
  <cp:revision>1</cp:revision>
  <dcterms:created xsi:type="dcterms:W3CDTF">2024-04-01T01:28:54Z</dcterms:created>
  <dcterms:modified xsi:type="dcterms:W3CDTF">2024-04-04T10:35:01Z</dcterms:modified>
</cp:coreProperties>
</file>